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2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783B"/>
    <a:srgbClr val="FEF4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roup 1556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1558" name="Straight Connector 1557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9" name="Straight Connector 1558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0" name="Straight Connector 1559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1" name="Straight Connector 1560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2" name="Straight Connector 1561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3" name="Straight Connector 1562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4" name="Straight Connector 1563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5" name="Straight Connector 1564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6" name="Straight Connector 1565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7" name="Straight Connector 1566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8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9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0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1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2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3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4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5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6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7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8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9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0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1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2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3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4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5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6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7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8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9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0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1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2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3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4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5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6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7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8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9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0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1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2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3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4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5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6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7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8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9" name="Oval 1608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0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1" name="Oval 1610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2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3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4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5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6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7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8" name="Oval 1617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9" name="Oval 1618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0" name="Oval 1619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1" name="Oval 1620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2" name="Oval 1621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3" name="Oval 1622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4" name="Oval 1623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6" name="Oval 1625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7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8" name="Oval 1627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9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0" name="Oval 1629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1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2" name="Oval 1631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3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4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5" name="Oval 1634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6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7" name="Oval 1636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8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9" name="Oval 1638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0" name="Oval 1639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1" name="Oval 1640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2" name="Oval 1641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3" name="Oval 1642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4" name="Oval 1643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5" name="Oval 1644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6" name="Oval 1645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7" name="Oval 1646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8" name="Oval 1647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9" name="Oval 1648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0" name="Oval 1649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1" name="Oval 1650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2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3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4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5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6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7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8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9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0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1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2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3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4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5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6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7" name="Oval 1666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8" name="Oval 1667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9" name="Oval 1668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0" name="Oval 1669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1" name="Oval 1670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2" name="Oval 1671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3" name="Oval 1672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4" name="Oval 1673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5" name="Oval 1674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6" name="Oval 1675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7" name="Oval 1676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8" name="Oval 1677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9" name="Oval 1678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0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1" name="Oval 1680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2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3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4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5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6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7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8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9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0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1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2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3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4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5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6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7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8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9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0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1" name="Oval 1700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2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3" name="Oval 1702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4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5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6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7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8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9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0" name="Oval 1709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1" name="Oval 1710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2" name="Oval 1711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3" name="Oval 1712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4" name="Oval 1713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5" name="Oval 1714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6" name="Oval 1715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7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8" name="Oval 1717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9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0" name="Oval 1719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1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2" name="Oval 1721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3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4" name="Oval 1723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5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6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7" name="Oval 1726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8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9" name="Oval 1728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0" name="Oval 1729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1" name="Oval 1730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2" name="Oval 1731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3" name="Oval 1732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4" name="Oval 1733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5" name="Oval 1734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6" name="Oval 1735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7" name="Oval 1736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8" name="Oval 1737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9" name="Oval 1738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0" name="Oval 1739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1" name="Oval 1740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2" name="Oval 1741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3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4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5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6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7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8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9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0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1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2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3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4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5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6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7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8" name="Oval 1757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9" name="Oval 1758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0" name="Oval 1759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1" name="Oval 1760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2" name="Oval 1761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3" name="Oval 1762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4" name="Oval 1763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5" name="Oval 1764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6" name="Oval 1765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7" name="Oval 1766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8" name="Oval 1767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9" name="Oval 1768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0" name="Oval 1769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1" name="Oval 1770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2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3" name="Oval 1772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5" name="Oval 1774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6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7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8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9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0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1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2" name="Oval 1781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3" name="Oval 1782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4" name="Oval 1783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5" name="Oval 1784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6" name="Oval 1785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7" name="Oval 1786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8" name="Oval 1787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9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0" name="Oval 178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1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2" name="Oval 1791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4" name="Oval 1793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5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6" name="Oval 1795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7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8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9" name="Oval 1798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00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1" name="Oval 1800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2" name="Oval 1801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3" name="Oval 1802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4" name="Oval 1803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5" name="Oval 1804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6" name="Oval 1805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7" name="Oval 1806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8" name="Oval 1807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9" name="Oval 1808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0" name="Oval 1809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1" name="Oval 1810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2" name="Oval 1811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3" name="Oval 1812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4" name="Oval 1813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5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6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7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8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9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0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1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2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3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4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5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6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7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8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9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0" name="Oval 1829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1" name="Oval 1830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2" name="Oval 1831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3" name="Oval 1832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4" name="Oval 1833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5" name="Oval 1834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6" name="Oval 1835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7" name="Oval 1836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8" name="Oval 1837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9" name="Oval 1838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0" name="Oval 1839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1" name="Oval 1840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2" name="Oval 1841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3" name="Oval 1842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4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5" name="Oval 18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6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7" name="Oval 1846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8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9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0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1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2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3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4" name="Oval 1853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5" name="Oval 1854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6" name="Oval 1855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7" name="Oval 1856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8" name="Oval 1857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9" name="Oval 1858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0" name="Oval 1859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1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2" name="Oval 1861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3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4" name="Oval 1863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5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6" name="Oval 186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7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8" name="Oval 1867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9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0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1" name="Oval 1870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72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3" name="Oval 1872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4" name="Oval 1873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5" name="Oval 1874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6" name="Oval 1875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7" name="Oval 1876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8" name="Oval 1877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9" name="Oval 1878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0" name="Oval 1879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1" name="Oval 1880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2" name="Oval 1881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3" name="Oval 1882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4" name="Oval 1883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5" name="Oval 1884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6" name="Oval 1885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7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8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9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0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1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2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3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4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5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6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7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8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9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0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1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2" name="Oval 1901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3" name="Oval 1902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4" name="Oval 1903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5" name="Oval 1904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6" name="Oval 1905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7" name="Oval 1906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8" name="Oval 1907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9" name="Oval 1908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0" name="Oval 1909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1" name="Oval 1910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2" name="Oval 1911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3" name="Oval 1912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4" name="Oval 1913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5" name="Oval 1914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6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7" name="Oval 1916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18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9" name="Oval 1918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0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1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2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3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4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5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6" name="Oval 1925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7" name="Oval 1926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8" name="Oval 1927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9" name="Oval 1928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0" name="Oval 1929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1" name="Oval 1930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2" name="Oval 1931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3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4" name="Oval 1933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5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6" name="Oval 1935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7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8" name="Oval 1937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9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0" name="Oval 1939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3" name="Oval 1942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4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5" name="Oval 1944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6" name="Oval 1945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7" name="Oval 1946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8" name="Oval 1947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9" name="Oval 1948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0" name="Oval 1949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1" name="Oval 1950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2" name="Oval 1951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3" name="Oval 1952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4" name="Oval 1953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5" name="Oval 1954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6" name="Oval 1955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7" name="Oval 1956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8" name="Oval 1957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9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0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1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2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3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4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5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6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7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8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9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0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1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2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3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4" name="Oval 1973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5" name="Oval 1974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6" name="Oval 1975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7" name="Oval 1976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8" name="Oval 1977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9" name="Oval 1978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0" name="Oval 1979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1" name="Oval 1980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2" name="Oval 1981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3" name="Oval 1982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4" name="Oval 1983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5" name="Oval 1984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6" name="Oval 1985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7" name="Oval 1986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8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9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0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1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2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3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4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5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6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7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8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9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0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1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2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3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roup 525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527" name="Straight Connector 526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7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" name="Oval 591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" name="Oval 593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" name="Oval 594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" name="Oval 595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" name="Oval 596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" name="Oval 597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" name="Oval 598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" name="Oval 599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" name="Oval 600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" name="Oval 601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" name="Oval 602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" name="Oval 603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" name="Oval 604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" name="Oval 605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" name="Oval 621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" name="Oval 622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" name="Oval 623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" name="Oval 624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" name="Oval 625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" name="Oval 626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" name="Oval 627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" name="Oval 628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" name="Oval 629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" name="Oval 630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" name="Oval 631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" name="Oval 632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" name="Oval 633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" name="Oval 635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" name="Oval 669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" name="Oval 670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" name="Oval 671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" name="Oval 672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" name="Oval 673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" name="Oval 674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" name="Oval 675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" name="Oval 676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8" name="Oval 677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" name="Oval 678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" name="Oval 679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" name="Oval 680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" name="Oval 681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" name="Oval 682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" name="Oval 698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" name="Oval 699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" name="Oval 700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2" name="Oval 701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" name="Oval 702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" name="Oval 703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" name="Oval 704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6" name="Oval 705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7" name="Oval 706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8" name="Oval 707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9" name="Oval 708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0" name="Oval 709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1" name="Oval 710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2" name="Oval 711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3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5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6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9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0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1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2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4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5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6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7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8" name="Oval 727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9" name="Oval 728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" name="Oval 729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" name="Oval 730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2" name="Oval 731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" name="Oval 732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" name="Oval 733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" name="Oval 734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" name="Oval 735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" name="Oval 736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" name="Oval 737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" name="Oval 738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" name="Oval 739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" name="Oval 740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7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" name="Oval 756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" name="Oval 757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" name="Oval 758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0" name="Oval 759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1" name="Oval 760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2" name="Oval 761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" name="Oval 762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4" name="Oval 763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5" name="Oval 764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6" name="Oval 765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7" name="Oval 766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8" name="Oval 767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" name="Oval 768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0" name="Oval 769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1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2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5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6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7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8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9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0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1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2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3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4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5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6" name="Oval 785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7" name="Oval 786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8" name="Oval 787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9" name="Oval 788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0" name="Oval 789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1" name="Oval 790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2" name="Oval 791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3" name="Oval 792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4" name="Oval 793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5" name="Oval 794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6" name="Oval 795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7" name="Oval 796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8" name="Oval 797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9" name="Oval 798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0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1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2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3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4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5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6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7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8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9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0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1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2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3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4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5" name="Oval 814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6" name="Oval 815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7" name="Oval 816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8" name="Oval 817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9" name="Oval 818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0" name="Oval 819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1" name="Oval 820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2" name="Oval 821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3" name="Oval 822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4" name="Oval 823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5" name="Oval 824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6" name="Oval 825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7" name="Oval 826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8" name="Oval 827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9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0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1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2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3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4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5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6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7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8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9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0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3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4" name="Oval 843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5" name="Oval 844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6" name="Oval 845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7" name="Oval 846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8" name="Oval 847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9" name="Oval 848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0" name="Oval 849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1" name="Oval 850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2" name="Oval 851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3" name="Oval 852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4" name="Oval 853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5" name="Oval 854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6" name="Oval 855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7" name="Oval 856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8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9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0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1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2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3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4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5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6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7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8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9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0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1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2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3" name="Oval 872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4" name="Oval 873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5" name="Oval 874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6" name="Oval 875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7" name="Oval 876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8" name="Oval 877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9" name="Oval 878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0" name="Oval 879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1" name="Oval 880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2" name="Oval 881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3" name="Oval 882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4" name="Oval 883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5" name="Oval 884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6" name="Oval 885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7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8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9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0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1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2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3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4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5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6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7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8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9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0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1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2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3" name="Oval 902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4" name="Oval 903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5" name="Oval 904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6" name="Oval 905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7" name="Oval 906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8" name="Oval 907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9" name="Oval 908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0" name="Oval 909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1" name="Oval 910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2" name="Oval 911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3" name="Oval 912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4" name="Oval 913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5" name="Oval 914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6" name="Oval 915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7" name="Oval 916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8" name="Oval 917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9" name="Oval 918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0" name="Oval 919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1" name="Oval 920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2" name="Oval 921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3" name="Oval 922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4" name="Oval 923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5" name="Oval 924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6" name="Oval 925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7" name="Oval 926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8" name="Oval 927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9" name="Oval 928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0" name="Oval 929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1" name="Oval 930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2" name="Oval 931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3" name="Oval 932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4" name="Oval 933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5" name="Oval 934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6" name="Oval 935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7" name="Oval 936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8" name="Oval 937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9" name="Oval 938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0" name="Oval 93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1" name="Oval 940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2" name="Oval 941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3" name="Oval 942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4" name="Oval 943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5" name="Oval 9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6" name="Oval 945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7" name="Oval 946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8" name="Oval 947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9" name="Oval 948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0" name="Oval 949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1" name="Oval 950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2" name="Oval 951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3" name="Oval 952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4" name="Oval 953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5" name="Oval 954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6" name="Oval 95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7" name="Oval 956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8" name="Oval 957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9" name="Oval 958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0" name="Oval 959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1" name="Oval 960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2" name="Oval 961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3" name="Oval 962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4" name="Oval 963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5" name="Oval 964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6" name="Oval 965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7" name="Oval 966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8" name="Oval 967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9" name="Oval 968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0" name="Oval 969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1" name="Oval 970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2" name="Oval 971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tIns="45720" rIns="91440" bIns="4572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181705"/>
            <a:ext cx="8402781" cy="1463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/>
              <a:t>рецепт семьи </a:t>
            </a:r>
            <a:r>
              <a:rPr lang="ru-RU" sz="3600" dirty="0" err="1" smtClean="0"/>
              <a:t>Аскаровых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dirty="0" smtClean="0"/>
              <a:t>«татарские манты</a:t>
            </a:r>
            <a:br>
              <a:rPr lang="ru-RU" dirty="0" smtClean="0"/>
            </a:br>
            <a:r>
              <a:rPr lang="ru-RU" dirty="0" smtClean="0"/>
              <a:t>с тыквой»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402782" y="4960137"/>
            <a:ext cx="3789218" cy="1463040"/>
          </a:xfrm>
        </p:spPr>
        <p:txBody>
          <a:bodyPr/>
          <a:lstStyle/>
          <a:p>
            <a:r>
              <a:rPr lang="ru-RU" dirty="0" smtClean="0"/>
              <a:t>«Такое можно кушать каждый день»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856508" y="4627837"/>
            <a:ext cx="4558145" cy="332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err="1" smtClean="0"/>
              <a:t>Мадоу</a:t>
            </a:r>
            <a:r>
              <a:rPr lang="ru-RU" sz="2000" dirty="0" smtClean="0"/>
              <a:t> «детский сад №1»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2000"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8087" y="-479681"/>
            <a:ext cx="4081199" cy="5441598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0" y="1454727"/>
            <a:ext cx="3939638" cy="18951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3820" y="1423048"/>
            <a:ext cx="3824023" cy="189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4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557507"/>
            <a:ext cx="9720072" cy="1499616"/>
          </a:xfrm>
        </p:spPr>
        <p:txBody>
          <a:bodyPr/>
          <a:lstStyle/>
          <a:p>
            <a:r>
              <a:rPr lang="ru-RU" dirty="0" smtClean="0"/>
              <a:t>Почему «манты»?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8" y="2057123"/>
            <a:ext cx="4877908" cy="4023360"/>
          </a:xfrm>
          <a:solidFill>
            <a:schemeClr val="accent5">
              <a:lumMod val="20000"/>
              <a:lumOff val="80000"/>
              <a:alpha val="82000"/>
            </a:schemeClr>
          </a:solidFill>
          <a:effectLst>
            <a:softEdge rad="241300"/>
          </a:effectLst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Манты – это любимое блюдо нашей семьи. Они объединяют всю семью за большим столом в особые моменты: праздники, уютные семейные ужины.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Сочные, приготовленные на пару, с ароматной начинкой из мяса и лука, они всегда вызывают улыбку и радость, напоминая о тепле домашнего очага. </a:t>
            </a:r>
          </a:p>
          <a:p>
            <a:pPr marL="0" indent="0">
              <a:buNone/>
            </a:pPr>
            <a:r>
              <a:rPr lang="ru-RU" dirty="0" smtClean="0"/>
              <a:t>Приготовление  мантов – это целый ритуал, в котором каждый член семьи принимает непосредственное участие. А их вкус является воплощением нашей семейной любви и уюта.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009" y="2057123"/>
            <a:ext cx="5074639" cy="380994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32" y="4588693"/>
            <a:ext cx="3411268" cy="255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0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1600" y="0"/>
            <a:ext cx="12293600" cy="1418495"/>
          </a:xfrm>
          <a:solidFill>
            <a:srgbClr val="50783B"/>
          </a:solidFill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</a:rPr>
              <a:t>Татарские Манты с тыквой</a:t>
            </a:r>
            <a:endParaRPr lang="ru-RU" sz="60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994" y="2261616"/>
            <a:ext cx="5943600" cy="4454513"/>
          </a:xfrm>
          <a:solidFill>
            <a:schemeClr val="accent5">
              <a:lumMod val="20000"/>
              <a:lumOff val="80000"/>
              <a:alpha val="82000"/>
            </a:schemeClr>
          </a:solidFill>
          <a:effectLst>
            <a:softEdge rad="24130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3200" dirty="0" smtClean="0"/>
              <a:t>Для начинки: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3200" dirty="0" smtClean="0"/>
              <a:t>Мясо (говядина или баранина)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3200" dirty="0"/>
              <a:t>Картофель 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3200" dirty="0"/>
              <a:t>Лук репчатый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3200" dirty="0" smtClean="0"/>
              <a:t>Тыква</a:t>
            </a:r>
            <a:endParaRPr lang="ru-RU" sz="3200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6468685" y="2219843"/>
            <a:ext cx="5446223" cy="4538057"/>
          </a:xfrm>
          <a:prstGeom prst="rect">
            <a:avLst/>
          </a:prstGeom>
          <a:solidFill>
            <a:schemeClr val="accent5">
              <a:lumMod val="20000"/>
              <a:lumOff val="80000"/>
              <a:alpha val="82000"/>
            </a:schemeClr>
          </a:solidFill>
          <a:effectLst>
            <a:softEdge rad="241300"/>
          </a:effectLst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endParaRPr lang="ru-RU" dirty="0" smtClean="0"/>
          </a:p>
          <a:p>
            <a:pPr marL="0" indent="0">
              <a:buFont typeface="Tw Cen MT" panose="020B0602020104020603" pitchFamily="34" charset="0"/>
              <a:buNone/>
            </a:pPr>
            <a:r>
              <a:rPr lang="ru-RU" sz="3200" dirty="0" smtClean="0"/>
              <a:t>Для теста: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3200" dirty="0" smtClean="0"/>
              <a:t>Мука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3200" dirty="0" smtClean="0"/>
              <a:t>Вода 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3200" dirty="0" smtClean="0"/>
              <a:t>Яйцо куриное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3200" dirty="0" smtClean="0"/>
              <a:t>Соль </a:t>
            </a:r>
            <a:endParaRPr lang="ru-RU" sz="3200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3331185" y="1548244"/>
            <a:ext cx="5556228" cy="779320"/>
          </a:xfrm>
          <a:prstGeom prst="rect">
            <a:avLst/>
          </a:prstGeom>
          <a:solidFill>
            <a:schemeClr val="accent4">
              <a:lumMod val="20000"/>
              <a:lumOff val="80000"/>
              <a:alpha val="82000"/>
            </a:schemeClr>
          </a:solidFill>
          <a:effectLst>
            <a:softEdge rad="38100"/>
          </a:effectLst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Tw Cen MT" panose="020B0602020104020603" pitchFamily="34" charset="0"/>
              <a:buNone/>
            </a:pPr>
            <a:r>
              <a:rPr lang="ru-RU" sz="4000" dirty="0" smtClean="0"/>
              <a:t>Ингредиенты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53523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1600" y="0"/>
            <a:ext cx="12293600" cy="1418495"/>
          </a:xfrm>
          <a:solidFill>
            <a:srgbClr val="50783B"/>
          </a:solidFill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</a:rPr>
              <a:t>приготовление</a:t>
            </a:r>
            <a:endParaRPr lang="ru-RU" sz="60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993" y="2189017"/>
            <a:ext cx="7799133" cy="4454513"/>
          </a:xfrm>
          <a:solidFill>
            <a:schemeClr val="accent5">
              <a:lumMod val="20000"/>
              <a:lumOff val="80000"/>
              <a:alpha val="82000"/>
            </a:schemeClr>
          </a:solidFill>
          <a:effectLst>
            <a:softEdge rad="24130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200" dirty="0" smtClean="0"/>
          </a:p>
          <a:p>
            <a:pPr marL="514350" indent="-514350">
              <a:buClr>
                <a:schemeClr val="tx2"/>
              </a:buClr>
              <a:buFont typeface="+mj-lt"/>
              <a:buAutoNum type="arabicPeriod"/>
            </a:pPr>
            <a:r>
              <a:rPr lang="ru-RU" sz="3200" dirty="0" smtClean="0"/>
              <a:t>В глубокую миску насыпаем </a:t>
            </a:r>
            <a:br>
              <a:rPr lang="ru-RU" sz="3200" dirty="0" smtClean="0"/>
            </a:br>
            <a:r>
              <a:rPr lang="ru-RU" sz="3200" dirty="0" smtClean="0"/>
              <a:t>просеянную муку. </a:t>
            </a:r>
          </a:p>
          <a:p>
            <a:pPr marL="514350" indent="-514350">
              <a:buClr>
                <a:schemeClr val="tx2"/>
              </a:buClr>
              <a:buFont typeface="+mj-lt"/>
              <a:buAutoNum type="arabicPeriod"/>
            </a:pPr>
            <a:r>
              <a:rPr lang="ru-RU" sz="3200" dirty="0" smtClean="0"/>
              <a:t>Добавляем яйцо, соль, теплую воду.</a:t>
            </a:r>
          </a:p>
          <a:p>
            <a:pPr marL="514350" indent="-514350">
              <a:buClr>
                <a:schemeClr val="tx2"/>
              </a:buClr>
              <a:buFont typeface="+mj-lt"/>
              <a:buAutoNum type="arabicPeriod"/>
            </a:pPr>
            <a:r>
              <a:rPr lang="ru-RU" sz="3200" dirty="0" smtClean="0"/>
              <a:t>Замешиваем тугое тесто и оставляем в теплом месте «отдохнуть» на 30 минут.</a:t>
            </a:r>
          </a:p>
          <a:p>
            <a:pPr marL="514350" indent="-514350">
              <a:buClr>
                <a:schemeClr val="tx2"/>
              </a:buClr>
              <a:buFont typeface="+mj-lt"/>
              <a:buAutoNum type="arabicPeriod"/>
            </a:pPr>
            <a:r>
              <a:rPr lang="ru-RU" sz="3200" dirty="0" smtClean="0"/>
              <a:t>Затем раскатываем его тонко и </a:t>
            </a:r>
            <a:br>
              <a:rPr lang="ru-RU" sz="3200" dirty="0" smtClean="0"/>
            </a:br>
            <a:r>
              <a:rPr lang="ru-RU" sz="3200" dirty="0" smtClean="0"/>
              <a:t>нарезаем на квадраты.</a:t>
            </a:r>
          </a:p>
          <a:p>
            <a:pPr marL="0" indent="0">
              <a:buNone/>
            </a:pPr>
            <a:endParaRPr lang="ru-RU" sz="3200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-101600" y="1491093"/>
            <a:ext cx="11891818" cy="779320"/>
          </a:xfrm>
          <a:prstGeom prst="rect">
            <a:avLst/>
          </a:prstGeom>
          <a:solidFill>
            <a:schemeClr val="accent4">
              <a:lumMod val="20000"/>
              <a:lumOff val="80000"/>
              <a:alpha val="82000"/>
            </a:schemeClr>
          </a:solidFill>
          <a:effectLst>
            <a:softEdge rad="38100"/>
          </a:effectLst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ru-RU" sz="4000" dirty="0"/>
              <a:t> </a:t>
            </a:r>
            <a:r>
              <a:rPr lang="ru-RU" sz="4000" dirty="0" smtClean="0"/>
              <a:t>       Замешиваем тесто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126" y="2401382"/>
            <a:ext cx="3743092" cy="20552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126" y="4656043"/>
            <a:ext cx="3743092" cy="20734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74" y="3661360"/>
            <a:ext cx="1600144" cy="213352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0339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1600" y="0"/>
            <a:ext cx="12293600" cy="1418495"/>
          </a:xfrm>
          <a:solidFill>
            <a:srgbClr val="50783B"/>
          </a:solidFill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</a:rPr>
              <a:t>приготовление</a:t>
            </a:r>
            <a:endParaRPr lang="ru-RU" sz="60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993" y="2261616"/>
            <a:ext cx="8494225" cy="4454513"/>
          </a:xfrm>
          <a:solidFill>
            <a:schemeClr val="accent5">
              <a:lumMod val="20000"/>
              <a:lumOff val="80000"/>
              <a:alpha val="82000"/>
            </a:schemeClr>
          </a:solidFill>
          <a:effectLst>
            <a:softEdge rad="50800"/>
          </a:effectLst>
        </p:spPr>
        <p:txBody>
          <a:bodyPr>
            <a:normAutofit fontScale="70000" lnSpcReduction="20000"/>
          </a:bodyPr>
          <a:lstStyle/>
          <a:p>
            <a:pPr marL="514350" indent="-514350">
              <a:buClr>
                <a:schemeClr val="tx2"/>
              </a:buClr>
              <a:buFont typeface="+mj-lt"/>
              <a:buAutoNum type="arabicPeriod"/>
            </a:pPr>
            <a:endParaRPr lang="ru-RU" sz="3200" dirty="0" smtClean="0"/>
          </a:p>
          <a:p>
            <a:pPr marL="514350" indent="-514350">
              <a:buClr>
                <a:schemeClr val="tx2"/>
              </a:buClr>
              <a:buFont typeface="+mj-lt"/>
              <a:buAutoNum type="arabicPeriod"/>
            </a:pPr>
            <a:r>
              <a:rPr lang="ru-RU" sz="3200" dirty="0" smtClean="0"/>
              <a:t>Мясо (говядина или баранина) мелко порубить ножом или </a:t>
            </a:r>
            <a:br>
              <a:rPr lang="ru-RU" sz="3200" dirty="0" smtClean="0"/>
            </a:br>
            <a:r>
              <a:rPr lang="ru-RU" sz="3200" dirty="0" smtClean="0"/>
              <a:t>пропустить через мясорубку. </a:t>
            </a:r>
          </a:p>
          <a:p>
            <a:pPr marL="514350" indent="-514350">
              <a:buClr>
                <a:schemeClr val="tx2"/>
              </a:buClr>
              <a:buFont typeface="+mj-lt"/>
              <a:buAutoNum type="arabicPeriod"/>
            </a:pPr>
            <a:r>
              <a:rPr lang="ru-RU" sz="3200" dirty="0" smtClean="0"/>
              <a:t>Картофель нарезаем небольшими кубиками.</a:t>
            </a:r>
          </a:p>
          <a:p>
            <a:pPr marL="514350" indent="-514350">
              <a:buClr>
                <a:schemeClr val="tx2"/>
              </a:buClr>
              <a:buFont typeface="+mj-lt"/>
              <a:buAutoNum type="arabicPeriod"/>
            </a:pPr>
            <a:r>
              <a:rPr lang="ru-RU" sz="3200" dirty="0" smtClean="0"/>
              <a:t>Добавляем рубленный репчатый лук. </a:t>
            </a:r>
            <a:br>
              <a:rPr lang="ru-RU" sz="3200" dirty="0" smtClean="0"/>
            </a:br>
            <a:r>
              <a:rPr lang="ru-RU" sz="3200" dirty="0" smtClean="0"/>
              <a:t>Чем больше лука, тем сочнее и ароматнее начинка! </a:t>
            </a:r>
          </a:p>
          <a:p>
            <a:pPr marL="514350" indent="-514350">
              <a:buClr>
                <a:schemeClr val="tx2"/>
              </a:buClr>
              <a:buFont typeface="+mj-lt"/>
              <a:buAutoNum type="arabicPeriod"/>
            </a:pPr>
            <a:r>
              <a:rPr lang="ru-RU" sz="3200" dirty="0" smtClean="0"/>
              <a:t>Затем добавляем тыкву, нарезанную, как и картофель, кубиками.</a:t>
            </a:r>
          </a:p>
          <a:p>
            <a:pPr marL="514350" indent="-514350">
              <a:buClr>
                <a:schemeClr val="tx2"/>
              </a:buClr>
              <a:buFont typeface="+mj-lt"/>
              <a:buAutoNum type="arabicPeriod"/>
            </a:pPr>
            <a:endParaRPr lang="ru-RU" sz="3200" dirty="0" smtClean="0"/>
          </a:p>
          <a:p>
            <a:pPr marL="0" indent="0" algn="just">
              <a:buClr>
                <a:schemeClr val="tx2"/>
              </a:buClr>
              <a:buNone/>
            </a:pPr>
            <a:r>
              <a:rPr lang="ru-RU" sz="3200" dirty="0" smtClean="0"/>
              <a:t>         Особенность начинки в том, что тыква выделяет много сока при готовке на пару. Смешиваясь с другими ингредиентами, она делает начинку мягкой и более выразительной, а манты более ароматными и насыщенными.</a:t>
            </a:r>
          </a:p>
          <a:p>
            <a:pPr marL="0" indent="0">
              <a:buNone/>
            </a:pPr>
            <a:endParaRPr lang="ru-RU" sz="3200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47993" y="1482296"/>
            <a:ext cx="11666916" cy="779320"/>
          </a:xfrm>
          <a:prstGeom prst="rect">
            <a:avLst/>
          </a:prstGeom>
          <a:solidFill>
            <a:schemeClr val="accent4">
              <a:lumMod val="20000"/>
              <a:lumOff val="80000"/>
              <a:alpha val="82000"/>
            </a:schemeClr>
          </a:solidFill>
          <a:effectLst>
            <a:softEdge rad="38100"/>
          </a:effectLst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ru-RU" sz="4000" dirty="0" smtClean="0"/>
              <a:t>     Готовим начинку</a:t>
            </a:r>
            <a:endParaRPr lang="ru-RU" sz="4000" dirty="0"/>
          </a:p>
        </p:txBody>
      </p:sp>
      <p:sp>
        <p:nvSpPr>
          <p:cNvPr id="4" name="Солнце 3"/>
          <p:cNvSpPr/>
          <p:nvPr/>
        </p:nvSpPr>
        <p:spPr>
          <a:xfrm>
            <a:off x="346364" y="4923628"/>
            <a:ext cx="568036" cy="540327"/>
          </a:xfrm>
          <a:prstGeom prst="sun">
            <a:avLst/>
          </a:prstGeom>
          <a:solidFill>
            <a:srgbClr val="50783B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343" y="5068304"/>
            <a:ext cx="3055834" cy="17118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593" y="1482296"/>
            <a:ext cx="3055834" cy="16722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06" y="3265118"/>
            <a:ext cx="3049671" cy="17253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313" y="4169343"/>
            <a:ext cx="33337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3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1600" y="0"/>
            <a:ext cx="12293600" cy="1418495"/>
          </a:xfrm>
          <a:solidFill>
            <a:srgbClr val="50783B"/>
          </a:solidFill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</a:rPr>
              <a:t>приготовление</a:t>
            </a:r>
            <a:endParaRPr lang="ru-RU" sz="60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993" y="2261616"/>
            <a:ext cx="11666916" cy="4454513"/>
          </a:xfrm>
          <a:solidFill>
            <a:schemeClr val="accent5">
              <a:lumMod val="20000"/>
              <a:lumOff val="80000"/>
              <a:alpha val="82000"/>
            </a:schemeClr>
          </a:solidFill>
          <a:effectLst>
            <a:softEdge rad="50800"/>
          </a:effectLst>
        </p:spPr>
        <p:txBody>
          <a:bodyPr>
            <a:normAutofit lnSpcReduction="10000"/>
          </a:bodyPr>
          <a:lstStyle/>
          <a:p>
            <a:pPr marL="514350" indent="-514350">
              <a:buClr>
                <a:schemeClr val="tx2"/>
              </a:buClr>
              <a:buFont typeface="+mj-lt"/>
              <a:buAutoNum type="arabicPeriod"/>
            </a:pPr>
            <a:endParaRPr lang="ru-RU" sz="3200" dirty="0" smtClean="0"/>
          </a:p>
          <a:p>
            <a:pPr marL="514350" indent="-514350">
              <a:buClr>
                <a:schemeClr val="tx2"/>
              </a:buClr>
              <a:buFont typeface="+mj-lt"/>
              <a:buAutoNum type="arabicPeriod"/>
            </a:pPr>
            <a:r>
              <a:rPr lang="ru-RU" sz="3200" dirty="0" smtClean="0"/>
              <a:t>Берем квадратик теста.</a:t>
            </a:r>
          </a:p>
          <a:p>
            <a:pPr marL="514350" indent="-514350">
              <a:buClr>
                <a:schemeClr val="tx2"/>
              </a:buClr>
              <a:buFont typeface="+mj-lt"/>
              <a:buAutoNum type="arabicPeriod"/>
            </a:pPr>
            <a:r>
              <a:rPr lang="ru-RU" sz="3200" dirty="0" smtClean="0"/>
              <a:t>В середину кладем начинку.</a:t>
            </a:r>
          </a:p>
          <a:p>
            <a:pPr marL="514350" indent="-514350">
              <a:buClr>
                <a:schemeClr val="tx2"/>
              </a:buClr>
              <a:buFont typeface="+mj-lt"/>
              <a:buAutoNum type="arabicPeriod"/>
            </a:pPr>
            <a:r>
              <a:rPr lang="ru-RU" sz="3200" dirty="0" smtClean="0"/>
              <a:t>Защипываем края, придавая манту </a:t>
            </a:r>
            <a:br>
              <a:rPr lang="ru-RU" sz="3200" dirty="0" smtClean="0"/>
            </a:br>
            <a:r>
              <a:rPr lang="ru-RU" sz="3200" dirty="0" smtClean="0"/>
              <a:t>любую понравившуюся форму.</a:t>
            </a:r>
          </a:p>
          <a:p>
            <a:pPr marL="0" indent="0">
              <a:buNone/>
            </a:pPr>
            <a:endParaRPr lang="ru-RU" sz="3200" dirty="0" smtClean="0"/>
          </a:p>
          <a:p>
            <a:pPr marL="0" indent="0">
              <a:buNone/>
            </a:pPr>
            <a:r>
              <a:rPr lang="ru-RU" sz="3200" dirty="0"/>
              <a:t> </a:t>
            </a:r>
            <a:r>
              <a:rPr lang="ru-RU" sz="3200" dirty="0" smtClean="0"/>
              <a:t>       Это самая ответственная часть </a:t>
            </a:r>
            <a:br>
              <a:rPr lang="ru-RU" sz="3200" dirty="0" smtClean="0"/>
            </a:br>
            <a:r>
              <a:rPr lang="ru-RU" sz="3200" dirty="0" smtClean="0"/>
              <a:t>        процесса, в которой участвует ВСЯ семья.</a:t>
            </a:r>
            <a:endParaRPr lang="ru-RU" sz="3200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47993" y="1482296"/>
            <a:ext cx="11666916" cy="779320"/>
          </a:xfrm>
          <a:prstGeom prst="rect">
            <a:avLst/>
          </a:prstGeom>
          <a:solidFill>
            <a:schemeClr val="accent4">
              <a:lumMod val="20000"/>
              <a:lumOff val="80000"/>
              <a:alpha val="82000"/>
            </a:schemeClr>
          </a:solidFill>
          <a:effectLst>
            <a:softEdge rad="38100"/>
          </a:effectLst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ru-RU" sz="4000" dirty="0" smtClean="0"/>
              <a:t>    Формируем манты</a:t>
            </a:r>
            <a:endParaRPr lang="ru-RU" sz="4000" dirty="0"/>
          </a:p>
        </p:txBody>
      </p:sp>
      <p:sp>
        <p:nvSpPr>
          <p:cNvPr id="4" name="Солнце 3"/>
          <p:cNvSpPr/>
          <p:nvPr/>
        </p:nvSpPr>
        <p:spPr>
          <a:xfrm>
            <a:off x="415637" y="5544302"/>
            <a:ext cx="568036" cy="540327"/>
          </a:xfrm>
          <a:prstGeom prst="sun">
            <a:avLst/>
          </a:prstGeom>
          <a:solidFill>
            <a:srgbClr val="50783B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618" y="2739236"/>
            <a:ext cx="2119745" cy="280506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8" y="2366650"/>
            <a:ext cx="2524933" cy="169273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35" y="4316474"/>
            <a:ext cx="2524934" cy="15681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314" y="3302685"/>
            <a:ext cx="1326425" cy="176856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9910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1600" y="0"/>
            <a:ext cx="12293600" cy="1418495"/>
          </a:xfrm>
          <a:solidFill>
            <a:srgbClr val="50783B"/>
          </a:solidFill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</a:rPr>
              <a:t>приготовление</a:t>
            </a:r>
            <a:endParaRPr lang="ru-RU" sz="60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993" y="1654630"/>
            <a:ext cx="11666916" cy="5061500"/>
          </a:xfrm>
          <a:solidFill>
            <a:schemeClr val="accent5">
              <a:lumMod val="20000"/>
              <a:lumOff val="80000"/>
              <a:alpha val="82000"/>
            </a:schemeClr>
          </a:solidFill>
          <a:effectLst>
            <a:softEdge rad="50800"/>
          </a:effectLst>
        </p:spPr>
        <p:txBody>
          <a:bodyPr>
            <a:normAutofit/>
          </a:bodyPr>
          <a:lstStyle/>
          <a:p>
            <a:pPr marL="514350" indent="-514350">
              <a:buClr>
                <a:schemeClr val="tx2"/>
              </a:buClr>
              <a:buFont typeface="+mj-lt"/>
              <a:buAutoNum type="arabicPeriod"/>
            </a:pPr>
            <a:endParaRPr lang="ru-RU" sz="3200" dirty="0" smtClean="0"/>
          </a:p>
          <a:p>
            <a:pPr marL="514350" indent="-514350">
              <a:buClr>
                <a:schemeClr val="tx2"/>
              </a:buClr>
              <a:buFont typeface="+mj-lt"/>
              <a:buAutoNum type="arabicPeriod"/>
            </a:pPr>
            <a:r>
              <a:rPr lang="ru-RU" sz="3200" dirty="0" smtClean="0"/>
              <a:t>Готовые манты укладываются </a:t>
            </a:r>
            <a:br>
              <a:rPr lang="ru-RU" sz="3200" dirty="0" smtClean="0"/>
            </a:br>
            <a:r>
              <a:rPr lang="ru-RU" sz="3200" dirty="0" smtClean="0"/>
              <a:t>в пароварку или </a:t>
            </a:r>
            <a:r>
              <a:rPr lang="ru-RU" sz="3200" dirty="0" err="1" smtClean="0"/>
              <a:t>мантоварку</a:t>
            </a:r>
            <a:r>
              <a:rPr lang="ru-RU" sz="3200" dirty="0" smtClean="0"/>
              <a:t>.</a:t>
            </a:r>
          </a:p>
          <a:p>
            <a:pPr marL="514350" indent="-514350">
              <a:buClr>
                <a:schemeClr val="tx2"/>
              </a:buClr>
              <a:buFont typeface="+mj-lt"/>
              <a:buAutoNum type="arabicPeriod"/>
            </a:pPr>
            <a:r>
              <a:rPr lang="ru-RU" sz="3200" dirty="0" smtClean="0"/>
              <a:t>Время приготовления: 40-45 минут.</a:t>
            </a:r>
          </a:p>
          <a:p>
            <a:pPr marL="514350" indent="-514350">
              <a:buClr>
                <a:schemeClr val="tx2"/>
              </a:buClr>
              <a:buFont typeface="+mj-lt"/>
              <a:buAutoNum type="arabicPeriod"/>
            </a:pPr>
            <a:r>
              <a:rPr lang="ru-RU" sz="3200" dirty="0" smtClean="0"/>
              <a:t>Готовим до тех пор, пока тесто </a:t>
            </a:r>
            <a:br>
              <a:rPr lang="ru-RU" sz="3200" dirty="0" smtClean="0"/>
            </a:br>
            <a:r>
              <a:rPr lang="ru-RU" sz="3200" dirty="0" smtClean="0"/>
              <a:t>не станет мягким, а начинка – </a:t>
            </a:r>
            <a:br>
              <a:rPr lang="ru-RU" sz="3200" dirty="0" smtClean="0"/>
            </a:br>
            <a:r>
              <a:rPr lang="ru-RU" sz="3200" dirty="0" smtClean="0"/>
              <a:t>полностью готовой.</a:t>
            </a:r>
            <a:endParaRPr lang="ru-RU" sz="3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536" y="2688015"/>
            <a:ext cx="4688909" cy="299473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9867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1600" y="0"/>
            <a:ext cx="12293600" cy="1418495"/>
          </a:xfrm>
          <a:solidFill>
            <a:srgbClr val="50783B"/>
          </a:solidFill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</a:rPr>
              <a:t>подача</a:t>
            </a:r>
            <a:endParaRPr lang="ru-RU" sz="60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993" y="1654630"/>
            <a:ext cx="11666916" cy="5061500"/>
          </a:xfrm>
          <a:solidFill>
            <a:schemeClr val="accent5">
              <a:lumMod val="20000"/>
              <a:lumOff val="80000"/>
              <a:alpha val="82000"/>
            </a:schemeClr>
          </a:solidFill>
          <a:effectLst>
            <a:softEdge rad="50800"/>
          </a:effectLst>
        </p:spPr>
        <p:txBody>
          <a:bodyPr>
            <a:normAutofit/>
          </a:bodyPr>
          <a:lstStyle/>
          <a:p>
            <a:pPr marL="514350" indent="-514350">
              <a:buClr>
                <a:schemeClr val="tx2"/>
              </a:buClr>
              <a:buFont typeface="+mj-lt"/>
              <a:buAutoNum type="arabicPeriod"/>
            </a:pPr>
            <a:endParaRPr lang="ru-RU" sz="3200" dirty="0" smtClean="0"/>
          </a:p>
          <a:p>
            <a:pPr marL="514350" indent="-514350">
              <a:buClr>
                <a:schemeClr val="tx2"/>
              </a:buClr>
              <a:buFont typeface="+mj-lt"/>
              <a:buAutoNum type="arabicPeriod"/>
            </a:pPr>
            <a:endParaRPr lang="ru-RU" sz="3200" dirty="0" smtClean="0"/>
          </a:p>
          <a:p>
            <a:pPr marL="514350" indent="-514350">
              <a:buClr>
                <a:schemeClr val="tx2"/>
              </a:buClr>
              <a:buFont typeface="+mj-lt"/>
              <a:buAutoNum type="arabicPeriod"/>
            </a:pPr>
            <a:endParaRPr lang="ru-RU" sz="3200" dirty="0"/>
          </a:p>
          <a:p>
            <a:pPr marL="514350" indent="-514350">
              <a:buClr>
                <a:schemeClr val="tx2"/>
              </a:buClr>
              <a:buFont typeface="+mj-lt"/>
              <a:buAutoNum type="arabicPeriod"/>
            </a:pPr>
            <a:r>
              <a:rPr lang="ru-RU" sz="3200" dirty="0" smtClean="0"/>
              <a:t>Готовые манты подаются к столу горячими.</a:t>
            </a:r>
          </a:p>
          <a:p>
            <a:pPr marL="514350" indent="-514350">
              <a:buClr>
                <a:schemeClr val="tx2"/>
              </a:buClr>
              <a:buFont typeface="+mj-lt"/>
              <a:buAutoNum type="arabicPeriod"/>
            </a:pPr>
            <a:r>
              <a:rPr lang="ru-RU" sz="3200" dirty="0" smtClean="0"/>
              <a:t>Посыпаются сливочным маслом.</a:t>
            </a:r>
          </a:p>
          <a:p>
            <a:pPr marL="514350" indent="-514350">
              <a:buClr>
                <a:schemeClr val="tx2"/>
              </a:buClr>
              <a:buFont typeface="+mj-lt"/>
              <a:buAutoNum type="arabicPeriod"/>
            </a:pPr>
            <a:r>
              <a:rPr lang="ru-RU" sz="3200" dirty="0" smtClean="0"/>
              <a:t>К мантам подают соус из сметаны и йогурта.</a:t>
            </a:r>
          </a:p>
          <a:p>
            <a:pPr marL="514350" indent="-514350">
              <a:buClr>
                <a:schemeClr val="tx2"/>
              </a:buClr>
              <a:buFont typeface="+mj-lt"/>
              <a:buAutoNum type="arabicPeriod"/>
            </a:pP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t="7755" r="4605" b="7865"/>
          <a:stretch/>
        </p:blipFill>
        <p:spPr>
          <a:xfrm>
            <a:off x="8817428" y="3033274"/>
            <a:ext cx="2844800" cy="2628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084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1600" y="2569028"/>
            <a:ext cx="12293600" cy="1418495"/>
          </a:xfrm>
          <a:solidFill>
            <a:srgbClr val="50783B"/>
          </a:solidFill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</a:rPr>
              <a:t>Приятного аппетита!</a:t>
            </a:r>
            <a:endParaRPr lang="ru-RU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5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Integral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B4028482-F53A-4442-AB14-9B7A43F44F9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178</TotalTime>
  <Words>364</Words>
  <Application>Microsoft Office PowerPoint</Application>
  <PresentationFormat>Широкоэкранный</PresentationFormat>
  <Paragraphs>58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Calibri</vt:lpstr>
      <vt:lpstr>Tw Cen MT</vt:lpstr>
      <vt:lpstr>Tw Cen MT Condensed</vt:lpstr>
      <vt:lpstr>Wingdings</vt:lpstr>
      <vt:lpstr>Wingdings 3</vt:lpstr>
      <vt:lpstr>Интеграл</vt:lpstr>
      <vt:lpstr>рецепт семьи Аскаровых «татарские манты с тыквой»</vt:lpstr>
      <vt:lpstr>Почему «манты»?</vt:lpstr>
      <vt:lpstr>Татарские Манты с тыквой</vt:lpstr>
      <vt:lpstr>приготовление</vt:lpstr>
      <vt:lpstr>приготовление</vt:lpstr>
      <vt:lpstr>приготовление</vt:lpstr>
      <vt:lpstr>приготовление</vt:lpstr>
      <vt:lpstr>подача</vt:lpstr>
      <vt:lpstr>Приятного аппетита!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Семья аскаровых «манты с тыквой»</dc:title>
  <dc:creator>Роман</dc:creator>
  <cp:lastModifiedBy>Роман</cp:lastModifiedBy>
  <cp:revision>17</cp:revision>
  <dcterms:created xsi:type="dcterms:W3CDTF">2025-11-03T07:42:56Z</dcterms:created>
  <dcterms:modified xsi:type="dcterms:W3CDTF">2025-11-03T10:41:22Z</dcterms:modified>
</cp:coreProperties>
</file>